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0DC4C-5764-4127-A637-471B65625037}" type="datetimeFigureOut">
              <a:rPr lang="ru-RU" smtClean="0"/>
              <a:t>вт 14.03.23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0D7F2-72F5-4171-AB39-13151ED75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80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F4F5-3C8C-4F0C-ABDF-2EEACEB140B2}" type="datetime1">
              <a:rPr lang="ru-RU" smtClean="0"/>
              <a:t>вт 14.03.23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14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1BE-F658-4120-9EC8-BA8182ECB75B}" type="datetime1">
              <a:rPr lang="ru-RU" smtClean="0"/>
              <a:t>вт 14.03.23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02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9C94-57B7-44FA-BC66-B174ADD09BC8}" type="datetime1">
              <a:rPr lang="ru-RU" smtClean="0"/>
              <a:t>вт 14.03.23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29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9EC8-2790-4985-9D0E-766292646ADC}" type="datetime1">
              <a:rPr lang="ru-RU" smtClean="0"/>
              <a:t>вт 14.03.23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531-FA37-4E92-B78A-370D54F859A2}" type="datetime1">
              <a:rPr lang="ru-RU" smtClean="0"/>
              <a:t>вт 14.03.23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4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2AA8-0FAE-43BE-83B5-A9BC3A3BF208}" type="datetime1">
              <a:rPr lang="ru-RU" smtClean="0"/>
              <a:t>вт 14.03.23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0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1F08-F88E-46E9-90A5-1DD4B752F098}" type="datetime1">
              <a:rPr lang="ru-RU" smtClean="0"/>
              <a:t>вт 14.03.23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5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E469-787D-49A6-BE15-28FC0CF3C92C}" type="datetime1">
              <a:rPr lang="ru-RU" smtClean="0"/>
              <a:t>вт 14.03.23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37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746D-7EFA-4E17-B5E6-3A9DB0C1BC05}" type="datetime1">
              <a:rPr lang="ru-RU" smtClean="0"/>
              <a:t>вт 14.03.23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60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405-1E01-4E31-90A4-6570B1E3A3E2}" type="datetime1">
              <a:rPr lang="ru-RU" smtClean="0"/>
              <a:t>вт 14.03.23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7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25F9-10CA-4D0E-8706-72AF9D969EF0}" type="datetime1">
              <a:rPr lang="ru-RU" smtClean="0"/>
              <a:t>вт 14.03.23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69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D7782-A095-43B1-B446-AE20E5B08101}" type="datetime1">
              <a:rPr lang="ru-RU" smtClean="0"/>
              <a:t>вт 14.03.23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3CCD-2F1B-46BB-85AE-5377D6239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55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Взгляд на бизнес образование из «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ВОЕНМЕХ»а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7876478" cy="1482918"/>
          </a:xfrm>
        </p:spPr>
        <p:txBody>
          <a:bodyPr>
            <a:normAutofit/>
          </a:bodyPr>
          <a:lstStyle/>
          <a:p>
            <a:pPr algn="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Волкова Марина Михайловна</a:t>
            </a:r>
          </a:p>
          <a:p>
            <a:pPr algn="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Руководитель программ МВА ЕМВА</a:t>
            </a:r>
          </a:p>
          <a:p>
            <a:pPr algn="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Балтийский государственный технический университет «ВОЕНМЕХ» им. Д. Ф. Устинова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9" y="153661"/>
            <a:ext cx="1664900" cy="201253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595" y="3602037"/>
            <a:ext cx="1873404" cy="269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eaLnBrk="0" hangingPunct="0"/>
            <a:r>
              <a:rPr lang="ru-RU" sz="2800" b="1" dirty="0">
                <a:solidFill>
                  <a:schemeClr val="tx2"/>
                </a:solidFill>
              </a:rPr>
              <a:t>Бизнес-образование </a:t>
            </a:r>
            <a:r>
              <a:rPr lang="ru-RU" sz="2800" b="1" dirty="0" err="1">
                <a:solidFill>
                  <a:schemeClr val="tx2"/>
                </a:solidFill>
              </a:rPr>
              <a:t>Военмеха</a:t>
            </a:r>
            <a:r>
              <a:rPr lang="ru-RU" sz="2800" b="1" dirty="0">
                <a:solidFill>
                  <a:schemeClr val="tx2"/>
                </a:solidFill>
              </a:rPr>
              <a:t> в условиях новых реальностей российской и глобальной среды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714892"/>
              </p:ext>
            </p:extLst>
          </p:nvPr>
        </p:nvGraphicFramePr>
        <p:xfrm>
          <a:off x="838200" y="1773044"/>
          <a:ext cx="10515600" cy="4947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820">
                  <a:extLst>
                    <a:ext uri="{9D8B030D-6E8A-4147-A177-3AD203B41FA5}">
                      <a16:colId xmlns:a16="http://schemas.microsoft.com/office/drawing/2014/main" val="4199495194"/>
                    </a:ext>
                  </a:extLst>
                </a:gridCol>
                <a:gridCol w="2107580">
                  <a:extLst>
                    <a:ext uri="{9D8B030D-6E8A-4147-A177-3AD203B41FA5}">
                      <a16:colId xmlns:a16="http://schemas.microsoft.com/office/drawing/2014/main" val="18219662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12861972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572155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6891686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72683036"/>
                    </a:ext>
                  </a:extLst>
                </a:gridCol>
              </a:tblGrid>
              <a:tr h="50180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Год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Страна,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 партнер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Цели и результаты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708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Партнера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Слушателей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Военмеха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677211"/>
                  </a:ext>
                </a:extLst>
              </a:tr>
              <a:tr h="763689">
                <a:tc>
                  <a:txBody>
                    <a:bodyPr/>
                    <a:lstStyle/>
                    <a:p>
                      <a:r>
                        <a:rPr lang="ru-RU" sz="1400" dirty="0"/>
                        <a:t>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Норвегия, Высшая школа бизнеса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Программа для студентов</a:t>
                      </a:r>
                      <a:r>
                        <a:rPr lang="ru-RU" sz="1400" baseline="0" dirty="0"/>
                        <a:t> «</a:t>
                      </a:r>
                      <a:r>
                        <a:rPr lang="en-US" sz="1400" dirty="0"/>
                        <a:t>Master</a:t>
                      </a:r>
                      <a:r>
                        <a:rPr lang="en-US" sz="1400" baseline="0" dirty="0"/>
                        <a:t> of Business Administration and Engineering</a:t>
                      </a:r>
                      <a:r>
                        <a:rPr lang="ru-RU" sz="1400" baseline="0" dirty="0"/>
                        <a:t>» </a:t>
                      </a:r>
                      <a:endParaRPr lang="ru-RU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Создание</a:t>
                      </a:r>
                      <a:r>
                        <a:rPr lang="ru-RU" sz="1400" baseline="0" dirty="0"/>
                        <a:t> единой бизнес среды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Иностранный диплом</a:t>
                      </a:r>
                      <a:r>
                        <a:rPr lang="ru-RU" sz="1400" baseline="0" dirty="0"/>
                        <a:t> + Знания</a:t>
                      </a:r>
                    </a:p>
                    <a:p>
                      <a:r>
                        <a:rPr lang="ru-RU" sz="1400" b="1" i="1" baseline="0" dirty="0">
                          <a:solidFill>
                            <a:srgbClr val="FF0000"/>
                          </a:solidFill>
                        </a:rPr>
                        <a:t>Российский диплом</a:t>
                      </a:r>
                      <a:endParaRPr lang="ru-RU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</a:t>
                      </a:r>
                      <a:r>
                        <a:rPr lang="ru-RU" sz="1400" baseline="0" dirty="0"/>
                        <a:t> + опыт бизнес образования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495674"/>
                  </a:ext>
                </a:extLst>
              </a:tr>
              <a:tr h="1216246">
                <a:tc>
                  <a:txBody>
                    <a:bodyPr/>
                    <a:lstStyle/>
                    <a:p>
                      <a:r>
                        <a:rPr lang="ru-RU" sz="1400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Норвегия , Высшая школа бизнеса</a:t>
                      </a:r>
                      <a:r>
                        <a:rPr lang="ru-RU" sz="1400" baseline="0" dirty="0"/>
                        <a:t> -</a:t>
                      </a:r>
                      <a:r>
                        <a:rPr lang="ru-RU" sz="1400" dirty="0"/>
                        <a:t> Россия,</a:t>
                      </a:r>
                      <a:r>
                        <a:rPr lang="ru-RU" sz="1400" baseline="0" dirty="0"/>
                        <a:t> АГТУ, МГТУ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Executive MBA</a:t>
                      </a:r>
                      <a:r>
                        <a:rPr lang="ru-RU" sz="1400" dirty="0"/>
                        <a:t>, МВА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Создание</a:t>
                      </a:r>
                      <a:r>
                        <a:rPr lang="ru-RU" sz="1400" baseline="0" dirty="0"/>
                        <a:t> единой бизнес среды</a:t>
                      </a:r>
                      <a:r>
                        <a:rPr lang="en-US" sz="1400" baseline="0" dirty="0"/>
                        <a:t> + </a:t>
                      </a:r>
                      <a:r>
                        <a:rPr lang="ru-RU" sz="1400" baseline="0" dirty="0"/>
                        <a:t>Знания + опыт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 + </a:t>
                      </a:r>
                      <a:r>
                        <a:rPr lang="ru-RU" sz="1400" baseline="0" dirty="0"/>
                        <a:t>Российский диплом+ </a:t>
                      </a:r>
                      <a:r>
                        <a:rPr lang="ru-RU" sz="1400" dirty="0"/>
                        <a:t>иностранный диплом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Знания</a:t>
                      </a:r>
                      <a:r>
                        <a:rPr lang="ru-RU" sz="1400" baseline="0" dirty="0"/>
                        <a:t> + опыт бизнес образования + доход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11439"/>
                  </a:ext>
                </a:extLst>
              </a:tr>
              <a:tr h="989968">
                <a:tc>
                  <a:txBody>
                    <a:bodyPr/>
                    <a:lstStyle/>
                    <a:p>
                      <a:r>
                        <a:rPr lang="ru-RU" sz="1400" dirty="0"/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Норвегия,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Высшая школа бизнеса</a:t>
                      </a:r>
                      <a:r>
                        <a:rPr lang="ru-RU" sz="1400" baseline="0" dirty="0"/>
                        <a:t> - Россия, АГТУ, МГТУ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Международная аспирантура </a:t>
                      </a:r>
                      <a:r>
                        <a:rPr lang="en-US" sz="1400" dirty="0"/>
                        <a:t>PhD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Знания</a:t>
                      </a:r>
                      <a:r>
                        <a:rPr lang="ru-RU" sz="1400" baseline="0" dirty="0"/>
                        <a:t> + подготовка преподавателей и исследователей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Иностранный диплом</a:t>
                      </a:r>
                      <a:r>
                        <a:rPr lang="ru-RU" sz="1400" baseline="0" dirty="0"/>
                        <a:t> + Знания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Подготовка преподавателей для бизнес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163647"/>
                  </a:ext>
                </a:extLst>
              </a:tr>
              <a:tr h="989968">
                <a:tc>
                  <a:txBody>
                    <a:bodyPr/>
                    <a:lstStyle/>
                    <a:p>
                      <a:r>
                        <a:rPr lang="ru-RU" sz="14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Норвегия,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Высшая школа бизнеса,</a:t>
                      </a:r>
                      <a:r>
                        <a:rPr lang="ru-RU" sz="1400" baseline="0" dirty="0"/>
                        <a:t> Россия, АГТУ, САФУ, МГИМО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Научные проекты в</a:t>
                      </a:r>
                      <a:r>
                        <a:rPr lang="ru-RU" sz="1400" baseline="0" dirty="0"/>
                        <a:t> образовании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Создание</a:t>
                      </a:r>
                      <a:r>
                        <a:rPr lang="ru-RU" sz="1400" baseline="0" dirty="0"/>
                        <a:t> единой бизнес среды</a:t>
                      </a:r>
                      <a:r>
                        <a:rPr lang="en-US" sz="1400" baseline="0" dirty="0"/>
                        <a:t> + </a:t>
                      </a:r>
                      <a:r>
                        <a:rPr lang="ru-RU" sz="1400" baseline="0" dirty="0"/>
                        <a:t>Знания + опыт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20141"/>
                  </a:ext>
                </a:extLst>
              </a:tr>
            </a:tbl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0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108958"/>
              </p:ext>
            </p:extLst>
          </p:nvPr>
        </p:nvGraphicFramePr>
        <p:xfrm>
          <a:off x="501805" y="178420"/>
          <a:ext cx="10528609" cy="5195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51">
                  <a:extLst>
                    <a:ext uri="{9D8B030D-6E8A-4147-A177-3AD203B41FA5}">
                      <a16:colId xmlns:a16="http://schemas.microsoft.com/office/drawing/2014/main" val="1529014314"/>
                    </a:ext>
                  </a:extLst>
                </a:gridCol>
                <a:gridCol w="1819898">
                  <a:extLst>
                    <a:ext uri="{9D8B030D-6E8A-4147-A177-3AD203B41FA5}">
                      <a16:colId xmlns:a16="http://schemas.microsoft.com/office/drawing/2014/main" val="1372943399"/>
                    </a:ext>
                  </a:extLst>
                </a:gridCol>
                <a:gridCol w="2843356">
                  <a:extLst>
                    <a:ext uri="{9D8B030D-6E8A-4147-A177-3AD203B41FA5}">
                      <a16:colId xmlns:a16="http://schemas.microsoft.com/office/drawing/2014/main" val="2155713332"/>
                    </a:ext>
                  </a:extLst>
                </a:gridCol>
                <a:gridCol w="1754768">
                  <a:extLst>
                    <a:ext uri="{9D8B030D-6E8A-4147-A177-3AD203B41FA5}">
                      <a16:colId xmlns:a16="http://schemas.microsoft.com/office/drawing/2014/main" val="341444739"/>
                    </a:ext>
                  </a:extLst>
                </a:gridCol>
                <a:gridCol w="1754768">
                  <a:extLst>
                    <a:ext uri="{9D8B030D-6E8A-4147-A177-3AD203B41FA5}">
                      <a16:colId xmlns:a16="http://schemas.microsoft.com/office/drawing/2014/main" val="373486067"/>
                    </a:ext>
                  </a:extLst>
                </a:gridCol>
                <a:gridCol w="1754768">
                  <a:extLst>
                    <a:ext uri="{9D8B030D-6E8A-4147-A177-3AD203B41FA5}">
                      <a16:colId xmlns:a16="http://schemas.microsoft.com/office/drawing/2014/main" val="977818260"/>
                    </a:ext>
                  </a:extLst>
                </a:gridCol>
              </a:tblGrid>
              <a:tr h="62304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Страна, партнер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Проект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  Цели и результаты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39960"/>
                  </a:ext>
                </a:extLst>
              </a:tr>
              <a:tr h="347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Партнера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Слушателей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Военмеха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113197"/>
                  </a:ext>
                </a:extLst>
              </a:tr>
              <a:tr h="631697">
                <a:tc>
                  <a:txBody>
                    <a:bodyPr/>
                    <a:lstStyle/>
                    <a:p>
                      <a:r>
                        <a:rPr lang="ru-RU" sz="1400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Норвегия, Высшая школа бизнеса,</a:t>
                      </a:r>
                      <a:r>
                        <a:rPr lang="ru-RU" sz="1400" baseline="0" dirty="0"/>
                        <a:t> -Россия, АГТУ, САФУ, УГТУ, ТГУ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Международная</a:t>
                      </a:r>
                      <a:r>
                        <a:rPr lang="ru-RU" sz="1400" baseline="0" dirty="0"/>
                        <a:t> магистерская программа «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 of Science in Sustainable Management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Создание</a:t>
                      </a:r>
                      <a:r>
                        <a:rPr lang="ru-RU" sz="1400" baseline="0" dirty="0"/>
                        <a:t> единой бизнес среды</a:t>
                      </a:r>
                      <a:r>
                        <a:rPr lang="en-US" sz="1400" baseline="0" dirty="0"/>
                        <a:t> + </a:t>
                      </a:r>
                      <a:r>
                        <a:rPr lang="ru-RU" sz="1400" baseline="0" dirty="0"/>
                        <a:t>Знания + опыт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Знания + иностранный диплом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</a:t>
                      </a:r>
                      <a:r>
                        <a:rPr lang="ru-RU" sz="1400" baseline="0" dirty="0"/>
                        <a:t> + опыт бизнес образования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391647"/>
                  </a:ext>
                </a:extLst>
              </a:tr>
              <a:tr h="631697">
                <a:tc>
                  <a:txBody>
                    <a:bodyPr/>
                    <a:lstStyle/>
                    <a:p>
                      <a:r>
                        <a:rPr lang="ru-RU" sz="14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Республика Казахстан</a:t>
                      </a:r>
                      <a:r>
                        <a:rPr lang="ru-RU" sz="1400" baseline="0" dirty="0"/>
                        <a:t> –Крупное горнодобывающее предприятие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Корпоративная программа </a:t>
                      </a:r>
                      <a:r>
                        <a:rPr lang="en-US" sz="1400" dirty="0"/>
                        <a:t>EMBA</a:t>
                      </a:r>
                      <a:r>
                        <a:rPr lang="ru-RU" sz="1400" dirty="0"/>
                        <a:t>, МВА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Обучение</a:t>
                      </a:r>
                      <a:r>
                        <a:rPr lang="ru-RU" sz="1400" baseline="0" dirty="0"/>
                        <a:t> и удержание сотрудников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 + российский диплом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бизнес образования + доход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973574"/>
                  </a:ext>
                </a:extLst>
              </a:tr>
              <a:tr h="631697">
                <a:tc>
                  <a:txBody>
                    <a:bodyPr/>
                    <a:lstStyle/>
                    <a:p>
                      <a:r>
                        <a:rPr lang="ru-RU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Республика</a:t>
                      </a:r>
                      <a:r>
                        <a:rPr lang="ru-RU" sz="1400" baseline="0" dirty="0"/>
                        <a:t> Казахстан – Восточно- Казахстанский Технический университет</a:t>
                      </a:r>
                      <a:endParaRPr lang="ru-RU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Совместная программа</a:t>
                      </a:r>
                      <a:r>
                        <a:rPr lang="ru-RU" sz="1400" baseline="0" dirty="0"/>
                        <a:t> МВА</a:t>
                      </a:r>
                      <a:endParaRPr lang="ru-RU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 + опыт+ 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Знания + российский диплом + казахстанский диплом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бизнес образования + доход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596003"/>
                  </a:ext>
                </a:extLst>
              </a:tr>
              <a:tr h="631697">
                <a:tc>
                  <a:txBody>
                    <a:bodyPr/>
                    <a:lstStyle/>
                    <a:p>
                      <a:r>
                        <a:rPr lang="ru-RU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         ________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Программы МВА без иностранного диплома, но основанные на международном</a:t>
                      </a:r>
                      <a:r>
                        <a:rPr lang="ru-RU" sz="1400" baseline="0" dirty="0"/>
                        <a:t> опыте</a:t>
                      </a:r>
                      <a:endParaRPr lang="ru-RU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                  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Знания + российский диплом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бизнес образования + доход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04875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1805" y="5754029"/>
            <a:ext cx="10528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Иностранный диплом часто создает иллюзию востребованности его обладателя в другой стране. А это не так. Цель МВА, особенно теперь  – сформировать специалиста, нужного и полезного в своей стране.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4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541" y="825189"/>
            <a:ext cx="10036098" cy="903249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>
                <a:solidFill>
                  <a:schemeClr val="tx2"/>
                </a:solidFill>
              </a:rPr>
              <a:t>Особенности целевой группы</a:t>
            </a:r>
            <a:br>
              <a:rPr lang="ru-RU" b="1" dirty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16927"/>
            <a:ext cx="10569498" cy="456003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700" dirty="0"/>
              <a:t> </a:t>
            </a:r>
          </a:p>
          <a:p>
            <a:r>
              <a:rPr lang="ru-RU" sz="1800" dirty="0"/>
              <a:t>Те, кого привлекает технико-технологический, производственный аспект. Курса Технологии производства у нас нет, но дипломная работа очень часто связана с технически сложной продукцией</a:t>
            </a:r>
          </a:p>
          <a:p>
            <a:r>
              <a:rPr lang="ru-RU" sz="1800" dirty="0"/>
              <a:t>Выпускники </a:t>
            </a:r>
            <a:r>
              <a:rPr lang="ru-RU" sz="1800" dirty="0" err="1"/>
              <a:t>Военмеха</a:t>
            </a:r>
            <a:r>
              <a:rPr lang="ru-RU" sz="1800" dirty="0"/>
              <a:t>, но обширно представлены и другие вузы, в том числе, выпускники </a:t>
            </a:r>
            <a:r>
              <a:rPr lang="ru-RU" sz="1800" dirty="0" err="1"/>
              <a:t>Финэка</a:t>
            </a:r>
            <a:r>
              <a:rPr lang="ru-RU" sz="1800" dirty="0"/>
              <a:t> </a:t>
            </a:r>
          </a:p>
          <a:p>
            <a:r>
              <a:rPr lang="ru-RU" sz="1800" dirty="0"/>
              <a:t>Увеличивается количество тех, за кого платит предприятие</a:t>
            </a:r>
          </a:p>
          <a:p>
            <a:r>
              <a:rPr lang="ru-RU" sz="1800" dirty="0"/>
              <a:t>Категорически не хотят дистанционного обучения, особенно после пандемии</a:t>
            </a:r>
          </a:p>
          <a:p>
            <a:r>
              <a:rPr lang="ru-RU" sz="1800" dirty="0"/>
              <a:t>2/3 хотели иностранный диплом, 1/3 защищалась на русском, сейчас ситуация меняется</a:t>
            </a:r>
          </a:p>
          <a:p>
            <a:r>
              <a:rPr lang="ru-RU" sz="1800" dirty="0"/>
              <a:t>Растет количество </a:t>
            </a:r>
            <a:r>
              <a:rPr lang="en-US" sz="1800" dirty="0"/>
              <a:t>IT </a:t>
            </a:r>
            <a:r>
              <a:rPr lang="ru-RU" sz="1800" dirty="0"/>
              <a:t>специалистов, медиков, фармацевтов</a:t>
            </a:r>
          </a:p>
          <a:p>
            <a:r>
              <a:rPr lang="ru-RU" sz="1800" dirty="0"/>
              <a:t>Дистанционно учатся жители других регионов, уехавшие, командировочные, примерно 5-7%</a:t>
            </a:r>
          </a:p>
          <a:p>
            <a:r>
              <a:rPr lang="ru-RU" sz="1800" dirty="0"/>
              <a:t>Главное желание при поступлении </a:t>
            </a:r>
            <a:r>
              <a:rPr lang="ru-RU" sz="1800"/>
              <a:t>–  получить толчок </a:t>
            </a:r>
            <a:r>
              <a:rPr lang="ru-RU" sz="1800" dirty="0"/>
              <a:t>в карьере и в жизни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Волкова Марина Михайловна Военмех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3CCD-2F1B-46BB-85AE-5377D62393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4304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473</Words>
  <Application>Microsoft Office PowerPoint</Application>
  <PresentationFormat>Широкоэкранный</PresentationFormat>
  <Paragraphs>84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Взгляд на бизнес образование из «ВОЕНМЕХ»а</vt:lpstr>
      <vt:lpstr>Бизнес-образование Военмеха в условиях новых реальностей российской и глобальной среды</vt:lpstr>
      <vt:lpstr>Презентация PowerPoint</vt:lpstr>
      <vt:lpstr>Особенности целевой группы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Взгляд на бизнес образование из «ВОЕНМЕХ»а</dc:title>
  <dc:creator>User</dc:creator>
  <cp:lastModifiedBy>Valentin Galenko</cp:lastModifiedBy>
  <cp:revision>18</cp:revision>
  <dcterms:created xsi:type="dcterms:W3CDTF">2023-03-13T14:20:03Z</dcterms:created>
  <dcterms:modified xsi:type="dcterms:W3CDTF">2023-03-14T06:37:41Z</dcterms:modified>
</cp:coreProperties>
</file>